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106" d="100"/>
          <a:sy n="106" d="100"/>
        </p:scale>
        <p:origin x="-1680"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D7AD68C-63A2-421F-92C8-9696572D6C74}" type="datetimeFigureOut">
              <a:rPr lang="en-US" smtClean="0"/>
              <a:pPr/>
              <a:t>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6CA378-284C-4D1E-9482-45D2BAE310A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D7AD68C-63A2-421F-92C8-9696572D6C74}" type="datetimeFigureOut">
              <a:rPr lang="en-US" smtClean="0"/>
              <a:pPr/>
              <a:t>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6CA378-284C-4D1E-9482-45D2BAE310A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D7AD68C-63A2-421F-92C8-9696572D6C74}" type="datetimeFigureOut">
              <a:rPr lang="en-US" smtClean="0"/>
              <a:pPr/>
              <a:t>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6CA378-284C-4D1E-9482-45D2BAE310A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D7AD68C-63A2-421F-92C8-9696572D6C74}" type="datetimeFigureOut">
              <a:rPr lang="en-US" smtClean="0"/>
              <a:pPr/>
              <a:t>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6CA378-284C-4D1E-9482-45D2BAE310A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D7AD68C-63A2-421F-92C8-9696572D6C74}" type="datetimeFigureOut">
              <a:rPr lang="en-US" smtClean="0"/>
              <a:pPr/>
              <a:t>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6CA378-284C-4D1E-9482-45D2BAE310A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D7AD68C-63A2-421F-92C8-9696572D6C74}" type="datetimeFigureOut">
              <a:rPr lang="en-US" smtClean="0"/>
              <a:pPr/>
              <a:t>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6CA378-284C-4D1E-9482-45D2BAE310A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D7AD68C-63A2-421F-92C8-9696572D6C74}" type="datetimeFigureOut">
              <a:rPr lang="en-US" smtClean="0"/>
              <a:pPr/>
              <a:t>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06CA378-284C-4D1E-9482-45D2BAE310A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D7AD68C-63A2-421F-92C8-9696572D6C74}" type="datetimeFigureOut">
              <a:rPr lang="en-US" smtClean="0"/>
              <a:pPr/>
              <a:t>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06CA378-284C-4D1E-9482-45D2BAE310A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7AD68C-63A2-421F-92C8-9696572D6C74}" type="datetimeFigureOut">
              <a:rPr lang="en-US" smtClean="0"/>
              <a:pPr/>
              <a:t>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06CA378-284C-4D1E-9482-45D2BAE310A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D7AD68C-63A2-421F-92C8-9696572D6C74}" type="datetimeFigureOut">
              <a:rPr lang="en-US" smtClean="0"/>
              <a:pPr/>
              <a:t>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6CA378-284C-4D1E-9482-45D2BAE310A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D7AD68C-63A2-421F-92C8-9696572D6C74}" type="datetimeFigureOut">
              <a:rPr lang="en-US" smtClean="0"/>
              <a:pPr/>
              <a:t>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6CA378-284C-4D1E-9482-45D2BAE310A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7AD68C-63A2-421F-92C8-9696572D6C74}" type="datetimeFigureOut">
              <a:rPr lang="en-US" smtClean="0"/>
              <a:pPr/>
              <a:t>2/9/2022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6CA378-284C-4D1E-9482-45D2BAE310A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Basics of Electronics and Communication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srcRect l="17801" t="23571" r="20642" b="10768"/>
          <a:stretch>
            <a:fillRect/>
          </a:stretch>
        </p:blipFill>
        <p:spPr bwMode="auto">
          <a:xfrm>
            <a:off x="685800" y="914400"/>
            <a:ext cx="7543800" cy="5181600"/>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a:srcRect l="19695" t="23571" r="21589" b="20870"/>
          <a:stretch>
            <a:fillRect/>
          </a:stretch>
        </p:blipFill>
        <p:spPr bwMode="auto">
          <a:xfrm>
            <a:off x="152400" y="1295400"/>
            <a:ext cx="8686800" cy="4724400"/>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a:t>
            </a:r>
            <a:endParaRPr lang="en-US" dirty="0"/>
          </a:p>
        </p:txBody>
      </p:sp>
      <p:pic>
        <p:nvPicPr>
          <p:cNvPr id="7170" name="Picture 2"/>
          <p:cNvPicPr>
            <a:picLocks noGrp="1" noChangeAspect="1" noChangeArrowheads="1"/>
          </p:cNvPicPr>
          <p:nvPr>
            <p:ph idx="1"/>
          </p:nvPr>
        </p:nvPicPr>
        <p:blipFill>
          <a:blip r:embed="rId2"/>
          <a:srcRect l="17801" t="25254" r="19695" b="25921"/>
          <a:stretch>
            <a:fillRect/>
          </a:stretch>
        </p:blipFill>
        <p:spPr bwMode="auto">
          <a:xfrm>
            <a:off x="609600" y="1295400"/>
            <a:ext cx="8229600" cy="4953000"/>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p-n junction diode</a:t>
            </a:r>
            <a:endParaRPr lang="en-US" dirty="0"/>
          </a:p>
        </p:txBody>
      </p:sp>
      <p:sp>
        <p:nvSpPr>
          <p:cNvPr id="3" name="Content Placeholder 2"/>
          <p:cNvSpPr>
            <a:spLocks noGrp="1"/>
          </p:cNvSpPr>
          <p:nvPr>
            <p:ph idx="1"/>
          </p:nvPr>
        </p:nvSpPr>
        <p:spPr/>
        <p:txBody>
          <a:bodyPr/>
          <a:lstStyle/>
          <a:p>
            <a:r>
              <a:rPr lang="en-US" dirty="0" smtClean="0"/>
              <a:t>A p-n junction diode is </a:t>
            </a:r>
            <a:r>
              <a:rPr lang="en-US" b="1" dirty="0" smtClean="0"/>
              <a:t>two-terminal or two-electrode semiconductor device</a:t>
            </a:r>
            <a:r>
              <a:rPr lang="en-US" dirty="0" smtClean="0"/>
              <a:t>, which allows the electric current in only one direction while blocks the electric current in opposite or reverse direction</a:t>
            </a:r>
          </a:p>
          <a:p>
            <a:r>
              <a:rPr lang="en-US" dirty="0" smtClean="0"/>
              <a:t>The p-n junction, which is formed when the p-type and n-type semiconductors are joined, is called as p-n junction diode.</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a:srcRect l="20099" t="53876" r="59696" b="24237"/>
          <a:stretch>
            <a:fillRect/>
          </a:stretch>
        </p:blipFill>
        <p:spPr bwMode="auto">
          <a:xfrm>
            <a:off x="914400" y="1447800"/>
            <a:ext cx="7620000" cy="4114800"/>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If a suitable positive voltage (forward bias) is applied between the two ends of the PN junction, it can supply free electrons and holes with the extra energy they require to cross the junction as the width of the depletion layer around the PN junction is decreased.</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r>
              <a:rPr lang="en-US" dirty="0" smtClean="0"/>
              <a:t>Then the depletion layer widens with an increase in the application of a reverse voltage and narrows with an increase in the application of a forward voltage. </a:t>
            </a:r>
          </a:p>
          <a:p>
            <a:r>
              <a:rPr lang="en-US" dirty="0" smtClean="0"/>
              <a:t>This is due to the differences in the electrical properties on the two sides of the PN junction resulting in physical changes taking place. </a:t>
            </a:r>
          </a:p>
          <a:p>
            <a:r>
              <a:rPr lang="en-US" dirty="0" smtClean="0"/>
              <a:t>One of the results produces rectification as seen in the PN junction diodes static I-V (current-voltage) characteristics. </a:t>
            </a:r>
          </a:p>
          <a:p>
            <a:r>
              <a:rPr lang="en-US" dirty="0" smtClean="0"/>
              <a:t>Rectification is shown by an asymmetrical current flow when the polarity of bias voltage is altered as shown below.</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idx="1"/>
          </p:nvPr>
        </p:nvPicPr>
        <p:blipFill>
          <a:blip r:embed="rId2"/>
          <a:srcRect l="20642" t="25254" r="42424" b="29288"/>
          <a:stretch>
            <a:fillRect/>
          </a:stretch>
        </p:blipFill>
        <p:spPr bwMode="auto">
          <a:xfrm>
            <a:off x="457200" y="914400"/>
            <a:ext cx="8153400" cy="5181600"/>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idx="1"/>
          </p:nvPr>
        </p:nvPicPr>
        <p:blipFill>
          <a:blip r:embed="rId2"/>
          <a:srcRect l="20642" t="21887" r="42424" b="14135"/>
          <a:stretch>
            <a:fillRect/>
          </a:stretch>
        </p:blipFill>
        <p:spPr bwMode="auto">
          <a:xfrm>
            <a:off x="457200" y="609600"/>
            <a:ext cx="8153400" cy="5486400"/>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Grp="1" noChangeAspect="1" noChangeArrowheads="1"/>
          </p:cNvPicPr>
          <p:nvPr>
            <p:ph idx="1"/>
          </p:nvPr>
        </p:nvPicPr>
        <p:blipFill>
          <a:blip r:embed="rId2"/>
          <a:srcRect l="19695" t="13469" r="41477" b="22292"/>
          <a:stretch>
            <a:fillRect/>
          </a:stretch>
        </p:blipFill>
        <p:spPr bwMode="auto">
          <a:xfrm>
            <a:off x="533400" y="838200"/>
            <a:ext cx="7924800" cy="4800600"/>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outcomes</a:t>
            </a:r>
            <a:endParaRPr lang="en-US" dirty="0"/>
          </a:p>
        </p:txBody>
      </p:sp>
      <p:sp>
        <p:nvSpPr>
          <p:cNvPr id="3" name="Content Placeholder 2"/>
          <p:cNvSpPr>
            <a:spLocks noGrp="1"/>
          </p:cNvSpPr>
          <p:nvPr>
            <p:ph idx="1"/>
          </p:nvPr>
        </p:nvSpPr>
        <p:spPr/>
        <p:txBody>
          <a:bodyPr/>
          <a:lstStyle/>
          <a:p>
            <a:r>
              <a:rPr lang="en-US" dirty="0" smtClean="0"/>
              <a:t>Apply the knowledge of working principle of diode for utilization in different applications</a:t>
            </a:r>
          </a:p>
          <a:p>
            <a:r>
              <a:rPr lang="en-US" dirty="0" smtClean="0"/>
              <a:t>Apply the knowledge of working principle of transistor for utilization in different applications.</a:t>
            </a:r>
          </a:p>
          <a:p>
            <a:r>
              <a:rPr lang="en-US" dirty="0" smtClean="0"/>
              <a:t>Understand the basic concept of feedback in amplifiers and applying for designing LC and RC oscillators.</a:t>
            </a:r>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idx="1"/>
          </p:nvPr>
        </p:nvPicPr>
        <p:blipFill>
          <a:blip r:embed="rId2"/>
          <a:srcRect l="20642" t="38723" r="43371" b="25975"/>
          <a:stretch>
            <a:fillRect/>
          </a:stretch>
        </p:blipFill>
        <p:spPr bwMode="auto">
          <a:xfrm>
            <a:off x="609600" y="1371600"/>
            <a:ext cx="7696200" cy="3810000"/>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Grp="1" noChangeAspect="1" noChangeArrowheads="1"/>
          </p:cNvPicPr>
          <p:nvPr>
            <p:ph idx="1"/>
          </p:nvPr>
        </p:nvPicPr>
        <p:blipFill>
          <a:blip r:embed="rId2"/>
          <a:srcRect l="20642" t="13469" r="41477" b="68011"/>
          <a:stretch>
            <a:fillRect/>
          </a:stretch>
        </p:blipFill>
        <p:spPr bwMode="auto">
          <a:xfrm>
            <a:off x="838200" y="1600200"/>
            <a:ext cx="7391400" cy="3810000"/>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Grp="1" noChangeAspect="1" noChangeArrowheads="1"/>
          </p:cNvPicPr>
          <p:nvPr>
            <p:ph idx="1"/>
          </p:nvPr>
        </p:nvPicPr>
        <p:blipFill>
          <a:blip r:embed="rId2"/>
          <a:srcRect l="19695" t="37040" r="42424" b="14135"/>
          <a:stretch>
            <a:fillRect/>
          </a:stretch>
        </p:blipFill>
        <p:spPr bwMode="auto">
          <a:xfrm>
            <a:off x="533400" y="685800"/>
            <a:ext cx="8229600" cy="5410200"/>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4"/>
          <p:cNvPicPr>
            <a:picLocks noGrp="1" noChangeAspect="1" noChangeArrowheads="1"/>
          </p:cNvPicPr>
          <p:nvPr>
            <p:ph idx="1"/>
          </p:nvPr>
        </p:nvPicPr>
        <p:blipFill>
          <a:blip r:embed="rId2"/>
          <a:srcRect l="20456" t="11184" r="41477" b="14135"/>
          <a:stretch>
            <a:fillRect/>
          </a:stretch>
        </p:blipFill>
        <p:spPr bwMode="auto">
          <a:xfrm>
            <a:off x="152400" y="381000"/>
            <a:ext cx="8763000" cy="6096000"/>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Grp="1" noChangeAspect="1" noChangeArrowheads="1"/>
          </p:cNvPicPr>
          <p:nvPr>
            <p:ph idx="1"/>
          </p:nvPr>
        </p:nvPicPr>
        <p:blipFill>
          <a:blip r:embed="rId2"/>
          <a:srcRect l="20642" t="21887" r="42424" b="15819"/>
          <a:stretch>
            <a:fillRect/>
          </a:stretch>
        </p:blipFill>
        <p:spPr bwMode="auto">
          <a:xfrm>
            <a:off x="304800" y="381000"/>
            <a:ext cx="8229600" cy="5943600"/>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Grp="1" noChangeAspect="1" noChangeArrowheads="1"/>
          </p:cNvPicPr>
          <p:nvPr>
            <p:ph idx="1"/>
          </p:nvPr>
        </p:nvPicPr>
        <p:blipFill>
          <a:blip r:embed="rId2"/>
          <a:srcRect l="20642" t="25254" r="48106" b="39390"/>
          <a:stretch>
            <a:fillRect/>
          </a:stretch>
        </p:blipFill>
        <p:spPr bwMode="auto">
          <a:xfrm>
            <a:off x="228600" y="457200"/>
            <a:ext cx="8534400" cy="5791200"/>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Zener</a:t>
            </a:r>
            <a:r>
              <a:rPr lang="en-US" dirty="0" smtClean="0"/>
              <a:t> Diode</a:t>
            </a:r>
            <a:endParaRPr lang="en-US" dirty="0"/>
          </a:p>
        </p:txBody>
      </p:sp>
      <p:sp>
        <p:nvSpPr>
          <p:cNvPr id="3" name="Content Placeholder 2"/>
          <p:cNvSpPr>
            <a:spLocks noGrp="1"/>
          </p:cNvSpPr>
          <p:nvPr>
            <p:ph idx="1"/>
          </p:nvPr>
        </p:nvSpPr>
        <p:spPr/>
        <p:txBody>
          <a:bodyPr/>
          <a:lstStyle/>
          <a:p>
            <a:r>
              <a:rPr lang="en-US" dirty="0" smtClean="0"/>
              <a:t>A </a:t>
            </a:r>
            <a:r>
              <a:rPr lang="en-US" dirty="0" err="1" smtClean="0"/>
              <a:t>Zener</a:t>
            </a:r>
            <a:r>
              <a:rPr lang="en-US" dirty="0" smtClean="0"/>
              <a:t> diode is a special type of diode designed to reliably allow current to flow "backwards" when a certain set reverse voltage, known as the </a:t>
            </a:r>
            <a:r>
              <a:rPr lang="en-US" dirty="0" err="1" smtClean="0"/>
              <a:t>Zener</a:t>
            </a:r>
            <a:r>
              <a:rPr lang="en-US" dirty="0" smtClean="0"/>
              <a:t> voltage, is reached.</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That is, in </a:t>
            </a:r>
            <a:r>
              <a:rPr lang="en-US" b="1" dirty="0" smtClean="0"/>
              <a:t>forward bias it allows current, and in reverse bias it blocks current</a:t>
            </a:r>
            <a:r>
              <a:rPr lang="en-US" dirty="0" smtClean="0"/>
              <a:t>. After this voltage has surpassed the breakdown point (in reverse bias), the diode falls in the </a:t>
            </a:r>
            <a:r>
              <a:rPr lang="en-US" dirty="0" err="1" smtClean="0"/>
              <a:t>Zener</a:t>
            </a:r>
            <a:r>
              <a:rPr lang="en-US" dirty="0" smtClean="0"/>
              <a:t> region, where it conducts without getting damaged. Current in this region is called avalanche current.</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Grp="1" noChangeAspect="1" noChangeArrowheads="1"/>
          </p:cNvPicPr>
          <p:nvPr>
            <p:ph idx="1"/>
          </p:nvPr>
        </p:nvPicPr>
        <p:blipFill>
          <a:blip r:embed="rId2"/>
          <a:srcRect l="42424" t="48825" r="43371" b="41073"/>
          <a:stretch>
            <a:fillRect/>
          </a:stretch>
        </p:blipFill>
        <p:spPr bwMode="auto">
          <a:xfrm>
            <a:off x="914400" y="1905000"/>
            <a:ext cx="7162800" cy="3429000"/>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Grp="1" noChangeAspect="1" noChangeArrowheads="1"/>
          </p:cNvPicPr>
          <p:nvPr>
            <p:ph idx="1"/>
          </p:nvPr>
        </p:nvPicPr>
        <p:blipFill>
          <a:blip r:embed="rId2"/>
          <a:srcRect l="25377" t="23571" r="26324" b="10768"/>
          <a:stretch>
            <a:fillRect/>
          </a:stretch>
        </p:blipFill>
        <p:spPr bwMode="auto">
          <a:xfrm>
            <a:off x="457200" y="838200"/>
            <a:ext cx="8458200" cy="5638800"/>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Comprehend the basic concept of Binary Number System </a:t>
            </a:r>
            <a:r>
              <a:rPr lang="en-US" dirty="0" smtClean="0"/>
              <a:t>and</a:t>
            </a:r>
            <a:r>
              <a:rPr lang="en-US" dirty="0"/>
              <a:t> </a:t>
            </a:r>
            <a:r>
              <a:rPr lang="en-US" dirty="0" smtClean="0"/>
              <a:t>apply </a:t>
            </a:r>
            <a:r>
              <a:rPr lang="en-US" dirty="0"/>
              <a:t>for Boolean problems</a:t>
            </a:r>
            <a:r>
              <a:rPr lang="en-US" dirty="0" smtClean="0"/>
              <a:t>.</a:t>
            </a:r>
          </a:p>
          <a:p>
            <a:r>
              <a:rPr lang="en-US" dirty="0"/>
              <a:t>Analyze performance of different types of analog </a:t>
            </a:r>
            <a:r>
              <a:rPr lang="en-US" dirty="0" smtClean="0"/>
              <a:t>modulation</a:t>
            </a:r>
            <a:r>
              <a:rPr lang="en-US" dirty="0"/>
              <a:t> </a:t>
            </a:r>
            <a:r>
              <a:rPr lang="en-US" dirty="0" smtClean="0"/>
              <a:t>techniques.</a:t>
            </a:r>
          </a:p>
          <a:p>
            <a:r>
              <a:rPr lang="en-US" dirty="0"/>
              <a:t>Demonstrate the concepts of </a:t>
            </a:r>
            <a:r>
              <a:rPr lang="en-US" dirty="0" smtClean="0"/>
              <a:t>digital modulation </a:t>
            </a:r>
            <a:r>
              <a:rPr lang="en-US" dirty="0"/>
              <a:t>techniques.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Grp="1" noChangeAspect="1" noChangeArrowheads="1"/>
          </p:cNvPicPr>
          <p:nvPr>
            <p:ph idx="1"/>
          </p:nvPr>
        </p:nvPicPr>
        <p:blipFill>
          <a:blip r:embed="rId2"/>
          <a:srcRect l="25377" t="21887" r="25377" b="4034"/>
          <a:stretch>
            <a:fillRect/>
          </a:stretch>
        </p:blipFill>
        <p:spPr bwMode="auto">
          <a:xfrm>
            <a:off x="228600" y="685800"/>
            <a:ext cx="8915400" cy="5867400"/>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Grp="1" noChangeAspect="1" noChangeArrowheads="1"/>
          </p:cNvPicPr>
          <p:nvPr>
            <p:ph idx="1"/>
          </p:nvPr>
        </p:nvPicPr>
        <p:blipFill>
          <a:blip r:embed="rId2"/>
          <a:srcRect l="25377" t="21887" r="38636" b="32655"/>
          <a:stretch>
            <a:fillRect/>
          </a:stretch>
        </p:blipFill>
        <p:spPr bwMode="auto">
          <a:xfrm>
            <a:off x="228600" y="838200"/>
            <a:ext cx="8534400" cy="5257800"/>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
            </a:r>
            <a:r>
              <a:rPr lang="en-US" dirty="0" smtClean="0"/>
              <a:t>emiconductors</a:t>
            </a:r>
            <a:endParaRPr lang="en-US" dirty="0"/>
          </a:p>
        </p:txBody>
      </p:sp>
      <p:sp>
        <p:nvSpPr>
          <p:cNvPr id="3" name="Content Placeholder 2"/>
          <p:cNvSpPr>
            <a:spLocks noGrp="1"/>
          </p:cNvSpPr>
          <p:nvPr>
            <p:ph idx="1"/>
          </p:nvPr>
        </p:nvSpPr>
        <p:spPr/>
        <p:txBody>
          <a:bodyPr/>
          <a:lstStyle/>
          <a:p>
            <a:r>
              <a:rPr lang="en-US" dirty="0" smtClean="0"/>
              <a:t>A </a:t>
            </a:r>
            <a:r>
              <a:rPr lang="en-US" b="1" dirty="0" smtClean="0"/>
              <a:t>semiconductor</a:t>
            </a:r>
            <a:r>
              <a:rPr lang="en-US" dirty="0" smtClean="0"/>
              <a:t> material has an electrical conductivity value falling between that of a conductor, and an insulator.</a:t>
            </a:r>
          </a:p>
          <a:p>
            <a:r>
              <a:rPr lang="en-US" dirty="0" smtClean="0"/>
              <a:t>Its resistivity falls as its temperature rises</a:t>
            </a:r>
          </a:p>
          <a:p>
            <a:r>
              <a:rPr lang="en-US" dirty="0" smtClean="0"/>
              <a:t>E.g. Semiconductors can be pure elements, such as silicon or germanium, or compounds such as gallium arsenide or cadmium </a:t>
            </a:r>
            <a:r>
              <a:rPr lang="en-US" dirty="0" err="1" smtClean="0"/>
              <a:t>selenide</a:t>
            </a:r>
            <a:r>
              <a:rPr lang="en-US" dirty="0" smtClean="0"/>
              <a:t>.</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Types of Semiconductors:</a:t>
            </a:r>
            <a:br>
              <a:rPr lang="en-US" b="1" dirty="0" smtClean="0"/>
            </a:br>
            <a:endParaRPr lang="en-US" dirty="0"/>
          </a:p>
        </p:txBody>
      </p:sp>
      <p:sp>
        <p:nvSpPr>
          <p:cNvPr id="3" name="Content Placeholder 2"/>
          <p:cNvSpPr>
            <a:spLocks noGrp="1"/>
          </p:cNvSpPr>
          <p:nvPr>
            <p:ph idx="1"/>
          </p:nvPr>
        </p:nvSpPr>
        <p:spPr/>
        <p:txBody>
          <a:bodyPr/>
          <a:lstStyle/>
          <a:p>
            <a:r>
              <a:rPr lang="en-US" dirty="0" smtClean="0"/>
              <a:t>Intrinsic Semiconductor.</a:t>
            </a:r>
          </a:p>
          <a:p>
            <a:r>
              <a:rPr lang="en-US" dirty="0" smtClean="0"/>
              <a:t>Extrinsic Semiconductor.</a:t>
            </a: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l="16854" t="35356" r="23483" b="22988"/>
          <a:stretch>
            <a:fillRect/>
          </a:stretch>
        </p:blipFill>
        <p:spPr bwMode="auto">
          <a:xfrm>
            <a:off x="457200" y="1295400"/>
            <a:ext cx="7620000" cy="4495800"/>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srcRect l="19695" t="25254" r="24430" b="19186"/>
          <a:stretch>
            <a:fillRect/>
          </a:stretch>
        </p:blipFill>
        <p:spPr bwMode="auto">
          <a:xfrm>
            <a:off x="914400" y="1066800"/>
            <a:ext cx="7315200" cy="4953000"/>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srcRect l="17801" t="30305" r="21589" b="34339"/>
          <a:stretch>
            <a:fillRect/>
          </a:stretch>
        </p:blipFill>
        <p:spPr bwMode="auto">
          <a:xfrm>
            <a:off x="304800" y="1219200"/>
            <a:ext cx="8610600" cy="4572000"/>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srcRect l="18748" t="15153" r="20642" b="6953"/>
          <a:stretch>
            <a:fillRect/>
          </a:stretch>
        </p:blipFill>
        <p:spPr bwMode="auto">
          <a:xfrm>
            <a:off x="533400" y="533400"/>
            <a:ext cx="8229600" cy="5257800"/>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TotalTime>
  <Words>437</Words>
  <Application>Microsoft Office PowerPoint</Application>
  <PresentationFormat>On-screen Show (4:3)</PresentationFormat>
  <Paragraphs>27</Paragraphs>
  <Slides>31</Slides>
  <Notes>0</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Basics of Electronics and Communication</vt:lpstr>
      <vt:lpstr>Course outcomes</vt:lpstr>
      <vt:lpstr>Slide 3</vt:lpstr>
      <vt:lpstr>Semiconductors</vt:lpstr>
      <vt:lpstr>Types of Semiconductors: </vt:lpstr>
      <vt:lpstr>Slide 6</vt:lpstr>
      <vt:lpstr>Slide 7</vt:lpstr>
      <vt:lpstr>Slide 8</vt:lpstr>
      <vt:lpstr>Slide 9</vt:lpstr>
      <vt:lpstr>Slide 10</vt:lpstr>
      <vt:lpstr>Slide 11</vt:lpstr>
      <vt:lpstr>Applications</vt:lpstr>
      <vt:lpstr>p-n junction diode</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Zener Diode</vt:lpstr>
      <vt:lpstr>Slide 27</vt:lpstr>
      <vt:lpstr>Slide 28</vt:lpstr>
      <vt:lpstr>Slide 29</vt:lpstr>
      <vt:lpstr>Slide 30</vt:lpstr>
      <vt:lpstr>Slide 31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Basics of Electronics and Communication</dc:title>
  <dc:creator>ECE</dc:creator>
  <cp:lastModifiedBy>ECE</cp:lastModifiedBy>
  <cp:revision>13</cp:revision>
  <dcterms:created xsi:type="dcterms:W3CDTF">2022-02-04T05:22:46Z</dcterms:created>
  <dcterms:modified xsi:type="dcterms:W3CDTF">2022-02-09T05:46:18Z</dcterms:modified>
</cp:coreProperties>
</file>